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3" d="100"/>
          <a:sy n="93" d="100"/>
        </p:scale>
        <p:origin x="-364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39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82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1168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50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9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91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08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121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64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589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2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CC7D-240C-40C0-B6F0-538D7C8DF1F2}" type="datetimeFigureOut">
              <a:rPr lang="ru-RU" smtClean="0"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A6030-E83C-44E1-9206-11D671E45CB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41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9404" y="19464"/>
            <a:ext cx="10266631" cy="640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региональной системы оценки качества общего образования Республики Дагестан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99070" y="658306"/>
            <a:ext cx="1797363" cy="1161297"/>
          </a:xfrm>
          <a:prstGeom prst="roundRect">
            <a:avLst/>
          </a:prstGeom>
          <a:solidFill>
            <a:schemeClr val="bg1"/>
          </a:solidFill>
          <a:ln w="38100"/>
          <a:scene3d>
            <a:camera prst="obliqueTopLef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Уровни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99070" y="2665892"/>
            <a:ext cx="1819143" cy="1325690"/>
          </a:xfrm>
          <a:prstGeom prst="roundRect">
            <a:avLst/>
          </a:prstGeom>
          <a:solidFill>
            <a:schemeClr val="bg1"/>
          </a:solidFill>
          <a:ln w="38100"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оценки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25513" y="134896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464751" y="1171581"/>
            <a:ext cx="33867" cy="444211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Стрелка вправо 49"/>
          <p:cNvSpPr/>
          <p:nvPr/>
        </p:nvSpPr>
        <p:spPr>
          <a:xfrm flipV="1">
            <a:off x="481300" y="1148657"/>
            <a:ext cx="281952" cy="148505"/>
          </a:xfrm>
          <a:prstGeom prst="rightArrow">
            <a:avLst>
              <a:gd name="adj1" fmla="val 50000"/>
              <a:gd name="adj2" fmla="val 464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3144897" y="655781"/>
            <a:ext cx="2199993" cy="248929"/>
          </a:xfrm>
          <a:prstGeom prst="rect">
            <a:avLst/>
          </a:prstGeom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3155482" y="997919"/>
            <a:ext cx="2199993" cy="24498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3144897" y="1336109"/>
            <a:ext cx="2210578" cy="2339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ОО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3155482" y="1644990"/>
            <a:ext cx="2210578" cy="22694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</a:t>
            </a:r>
            <a:endParaRPr lang="ru-RU" sz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Стрелка вправо 78"/>
          <p:cNvSpPr/>
          <p:nvPr/>
        </p:nvSpPr>
        <p:spPr>
          <a:xfrm flipV="1">
            <a:off x="2596434" y="1179655"/>
            <a:ext cx="253496" cy="1442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cxnSp>
        <p:nvCxnSpPr>
          <p:cNvPr id="81" name="Прямая соединительная линия 80"/>
          <p:cNvCxnSpPr/>
          <p:nvPr/>
        </p:nvCxnSpPr>
        <p:spPr>
          <a:xfrm>
            <a:off x="2842785" y="780245"/>
            <a:ext cx="12441" cy="97821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Стрелка вправо 83"/>
          <p:cNvSpPr/>
          <p:nvPr/>
        </p:nvSpPr>
        <p:spPr>
          <a:xfrm flipV="1">
            <a:off x="2855224" y="780244"/>
            <a:ext cx="300257" cy="750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7" name="Стрелка вправо 86"/>
          <p:cNvSpPr/>
          <p:nvPr/>
        </p:nvSpPr>
        <p:spPr>
          <a:xfrm>
            <a:off x="2855225" y="1712741"/>
            <a:ext cx="289671" cy="598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8" name="Стрелка вправо 87"/>
          <p:cNvSpPr/>
          <p:nvPr/>
        </p:nvSpPr>
        <p:spPr>
          <a:xfrm>
            <a:off x="2849930" y="1091432"/>
            <a:ext cx="30025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9" name="Стрелка вправо 88"/>
          <p:cNvSpPr/>
          <p:nvPr/>
        </p:nvSpPr>
        <p:spPr>
          <a:xfrm flipV="1">
            <a:off x="2849931" y="1384512"/>
            <a:ext cx="300257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0" name="Скругленный прямоугольник 89"/>
          <p:cNvSpPr/>
          <p:nvPr/>
        </p:nvSpPr>
        <p:spPr>
          <a:xfrm rot="10800000">
            <a:off x="6009479" y="716190"/>
            <a:ext cx="577964" cy="1155740"/>
          </a:xfrm>
          <a:prstGeom prst="roundRect">
            <a:avLst/>
          </a:prstGeom>
          <a:ln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6863939" y="822243"/>
            <a:ext cx="1974835" cy="29133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6860863" y="1430232"/>
            <a:ext cx="1977911" cy="2825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4" name="Прямая соединительная линия 93"/>
          <p:cNvCxnSpPr>
            <a:endCxn id="101" idx="3"/>
          </p:cNvCxnSpPr>
          <p:nvPr/>
        </p:nvCxnSpPr>
        <p:spPr>
          <a:xfrm>
            <a:off x="5719809" y="780244"/>
            <a:ext cx="16249" cy="9782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Стрелка влево 95"/>
          <p:cNvSpPr/>
          <p:nvPr/>
        </p:nvSpPr>
        <p:spPr>
          <a:xfrm>
            <a:off x="5736057" y="1236007"/>
            <a:ext cx="256873" cy="148505"/>
          </a:xfrm>
          <a:prstGeom prst="lef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8" name="Стрелка влево 97"/>
          <p:cNvSpPr/>
          <p:nvPr/>
        </p:nvSpPr>
        <p:spPr>
          <a:xfrm>
            <a:off x="5366060" y="765328"/>
            <a:ext cx="353749" cy="80488"/>
          </a:xfrm>
          <a:prstGeom prst="lef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9" name="Стрелка влево 98"/>
          <p:cNvSpPr/>
          <p:nvPr/>
        </p:nvSpPr>
        <p:spPr>
          <a:xfrm>
            <a:off x="5360810" y="1103992"/>
            <a:ext cx="353749" cy="75664"/>
          </a:xfrm>
          <a:prstGeom prst="lef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0" name="Стрелка влево 99"/>
          <p:cNvSpPr/>
          <p:nvPr/>
        </p:nvSpPr>
        <p:spPr>
          <a:xfrm>
            <a:off x="5359356" y="1430230"/>
            <a:ext cx="353749" cy="70846"/>
          </a:xfrm>
          <a:prstGeom prst="lef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1" name="Стрелка влево 100"/>
          <p:cNvSpPr/>
          <p:nvPr/>
        </p:nvSpPr>
        <p:spPr>
          <a:xfrm>
            <a:off x="5382309" y="1735601"/>
            <a:ext cx="353749" cy="45719"/>
          </a:xfrm>
          <a:prstGeom prst="lef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6" name="Стрелка вправо 105"/>
          <p:cNvSpPr/>
          <p:nvPr/>
        </p:nvSpPr>
        <p:spPr>
          <a:xfrm flipV="1">
            <a:off x="6595717" y="894107"/>
            <a:ext cx="256871" cy="103812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7" name="Стрелка вправо 106"/>
          <p:cNvSpPr/>
          <p:nvPr/>
        </p:nvSpPr>
        <p:spPr>
          <a:xfrm>
            <a:off x="6603992" y="1524258"/>
            <a:ext cx="256871" cy="91631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9258169" y="640690"/>
            <a:ext cx="2314833" cy="49646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Государство, общественные организации, население</a:t>
            </a:r>
            <a:r>
              <a:rPr lang="ru-RU" sz="1200" dirty="0" smtClean="0">
                <a:ln>
                  <a:solidFill>
                    <a:schemeClr val="tx2"/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200" dirty="0">
              <a:ln>
                <a:solidFill>
                  <a:schemeClr val="tx2"/>
                </a:solidFill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Скругленный прямоугольник 108"/>
          <p:cNvSpPr/>
          <p:nvPr/>
        </p:nvSpPr>
        <p:spPr>
          <a:xfrm>
            <a:off x="9258169" y="1240288"/>
            <a:ext cx="2340707" cy="7532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9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Обучающиеся, педагогические и руководящие работники образовательной организации, родители и законные представители обучающихся.</a:t>
            </a:r>
            <a:endParaRPr lang="ru-RU" sz="9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0" name="Стрелка вправо 109"/>
          <p:cNvSpPr/>
          <p:nvPr/>
        </p:nvSpPr>
        <p:spPr>
          <a:xfrm flipV="1">
            <a:off x="8850124" y="894107"/>
            <a:ext cx="397459" cy="103812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11" name="Стрелка вправо 110"/>
          <p:cNvSpPr/>
          <p:nvPr/>
        </p:nvSpPr>
        <p:spPr>
          <a:xfrm flipV="1">
            <a:off x="8845294" y="1524258"/>
            <a:ext cx="402290" cy="120732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3172895" y="2197522"/>
            <a:ext cx="4252810" cy="35484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Международный уровень: </a:t>
            </a:r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PISA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PIRLS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TIMSS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TALIS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8" name="Прямоугольник 127"/>
          <p:cNvSpPr/>
          <p:nvPr/>
        </p:nvSpPr>
        <p:spPr>
          <a:xfrm>
            <a:off x="3171359" y="2602526"/>
            <a:ext cx="4256727" cy="34740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</a:t>
            </a:r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уровень: ГИА, ОГЭ, ЕГЭ, НИКО, ВПР и другие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Прямоугольник 128"/>
          <p:cNvSpPr/>
          <p:nvPr/>
        </p:nvSpPr>
        <p:spPr>
          <a:xfrm>
            <a:off x="3144896" y="2999288"/>
            <a:ext cx="2221164" cy="40386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</a:t>
            </a:r>
            <a:r>
              <a:rPr lang="ru-RU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Прямоугольник 129"/>
          <p:cNvSpPr/>
          <p:nvPr/>
        </p:nvSpPr>
        <p:spPr>
          <a:xfrm>
            <a:off x="3150188" y="3786410"/>
            <a:ext cx="2215872" cy="37212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уровень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1" name="Прямоугольник 130"/>
          <p:cNvSpPr/>
          <p:nvPr/>
        </p:nvSpPr>
        <p:spPr>
          <a:xfrm>
            <a:off x="3141652" y="4383893"/>
            <a:ext cx="5172562" cy="329826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ОО: формирующее оценивание  и различные виды контроля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Прямоугольник 131"/>
          <p:cNvSpPr/>
          <p:nvPr/>
        </p:nvSpPr>
        <p:spPr>
          <a:xfrm>
            <a:off x="3144896" y="4806935"/>
            <a:ext cx="7594664" cy="35035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Индивидуальный уровень: самооценка обучающегося, педагога и работников системы управления образованием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4" name="Прямая соединительная линия 133"/>
          <p:cNvCxnSpPr/>
          <p:nvPr/>
        </p:nvCxnSpPr>
        <p:spPr>
          <a:xfrm flipH="1">
            <a:off x="2876071" y="2402635"/>
            <a:ext cx="16259" cy="254421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Стрелка вправо 135"/>
          <p:cNvSpPr/>
          <p:nvPr/>
        </p:nvSpPr>
        <p:spPr>
          <a:xfrm>
            <a:off x="2644132" y="3304739"/>
            <a:ext cx="253496" cy="148745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7" name="Стрелка вправо 136"/>
          <p:cNvSpPr/>
          <p:nvPr/>
        </p:nvSpPr>
        <p:spPr>
          <a:xfrm>
            <a:off x="2876071" y="2376908"/>
            <a:ext cx="279410" cy="75997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8" name="Стрелка вправо 137"/>
          <p:cNvSpPr/>
          <p:nvPr/>
        </p:nvSpPr>
        <p:spPr>
          <a:xfrm>
            <a:off x="2876071" y="2720640"/>
            <a:ext cx="289994" cy="69968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9" name="Стрелка вправо 138"/>
          <p:cNvSpPr/>
          <p:nvPr/>
        </p:nvSpPr>
        <p:spPr>
          <a:xfrm flipV="1">
            <a:off x="2876071" y="3074212"/>
            <a:ext cx="286215" cy="80146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0" name="Стрелка вправо 139"/>
          <p:cNvSpPr/>
          <p:nvPr/>
        </p:nvSpPr>
        <p:spPr>
          <a:xfrm>
            <a:off x="2864548" y="3873541"/>
            <a:ext cx="296479" cy="66776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1" name="Стрелка вправо 140"/>
          <p:cNvSpPr/>
          <p:nvPr/>
        </p:nvSpPr>
        <p:spPr>
          <a:xfrm>
            <a:off x="2841611" y="4532787"/>
            <a:ext cx="289569" cy="98183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2" name="Стрелка вправо 141"/>
          <p:cNvSpPr/>
          <p:nvPr/>
        </p:nvSpPr>
        <p:spPr>
          <a:xfrm>
            <a:off x="2876071" y="4887718"/>
            <a:ext cx="285084" cy="84861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4" name="Скругленный прямоугольник 143"/>
          <p:cNvSpPr/>
          <p:nvPr/>
        </p:nvSpPr>
        <p:spPr>
          <a:xfrm>
            <a:off x="788177" y="4988682"/>
            <a:ext cx="1805226" cy="1250024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оценки</a:t>
            </a:r>
            <a:endParaRPr lang="ru-RU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Скругленный прямоугольник 147"/>
          <p:cNvSpPr/>
          <p:nvPr/>
        </p:nvSpPr>
        <p:spPr>
          <a:xfrm>
            <a:off x="7601412" y="2171330"/>
            <a:ext cx="4079842" cy="11416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качества;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образования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профессионального образования 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профессионального образования</a:t>
            </a:r>
          </a:p>
        </p:txBody>
      </p:sp>
      <p:sp>
        <p:nvSpPr>
          <p:cNvPr id="149" name="Стрелка вправо 148"/>
          <p:cNvSpPr/>
          <p:nvPr/>
        </p:nvSpPr>
        <p:spPr>
          <a:xfrm flipV="1">
            <a:off x="5366060" y="3084496"/>
            <a:ext cx="2230058" cy="69863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1" name="Стрелка вправо 150"/>
          <p:cNvSpPr/>
          <p:nvPr/>
        </p:nvSpPr>
        <p:spPr>
          <a:xfrm flipV="1">
            <a:off x="5382309" y="3894563"/>
            <a:ext cx="2230058" cy="69863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2" name="Скругленный прямоугольник 151"/>
          <p:cNvSpPr/>
          <p:nvPr/>
        </p:nvSpPr>
        <p:spPr>
          <a:xfrm>
            <a:off x="7628616" y="3402919"/>
            <a:ext cx="4052638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ctr">
              <a:buAutoNum type="arabicPeriod"/>
            </a:pPr>
            <a:endParaRPr lang="ru-RU" sz="12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образовательных результатов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образовательного процесса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Качество условий реализации ООП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 управления образованием</a:t>
            </a:r>
          </a:p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2884200" y="5262747"/>
            <a:ext cx="8278219" cy="145192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качества ООП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общего, основного общего,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общего образования и дополнительных общеразвивающих программ.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качества условий реализации ООП всех уровней образования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Контекстная оценка</a:t>
            </a:r>
          </a:p>
          <a:p>
            <a:pPr marL="228600" indent="-228600">
              <a:buAutoNum type="arabicPeriod"/>
            </a:pP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способов действий</a:t>
            </a:r>
          </a:p>
          <a:p>
            <a:pPr marL="228600" indent="-228600">
              <a:buAutoNum type="arabicPeriod"/>
            </a:pPr>
            <a:r>
              <a:rPr lang="ru-RU" sz="12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</a:t>
            </a:r>
            <a:r>
              <a:rPr lang="ru-RU" sz="12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навыков</a:t>
            </a:r>
            <a:r>
              <a:rPr lang="ru-RU" sz="12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образовательного процесса</a:t>
            </a:r>
            <a:endParaRPr lang="ru-RU" dirty="0" smtClean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3" name="Стрелка вправо 162"/>
          <p:cNvSpPr/>
          <p:nvPr/>
        </p:nvSpPr>
        <p:spPr>
          <a:xfrm>
            <a:off x="519523" y="3314987"/>
            <a:ext cx="253496" cy="148745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7" name="Стрелка вправо 166"/>
          <p:cNvSpPr/>
          <p:nvPr/>
        </p:nvSpPr>
        <p:spPr>
          <a:xfrm>
            <a:off x="2610816" y="5491896"/>
            <a:ext cx="253496" cy="148745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69" name="Стрелка вправо 168"/>
          <p:cNvSpPr/>
          <p:nvPr/>
        </p:nvSpPr>
        <p:spPr>
          <a:xfrm>
            <a:off x="517268" y="5491897"/>
            <a:ext cx="253496" cy="148745"/>
          </a:xfrm>
          <a:prstGeom prst="right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31767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>
            <a:ln>
              <a:solidFill>
                <a:schemeClr val="tx2"/>
              </a:solidFill>
            </a:ln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159</Words>
  <Application>Microsoft Office PowerPoint</Application>
  <PresentationFormat>Широкоэкранный</PresentationFormat>
  <Paragraphs>37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46</cp:revision>
  <cp:lastPrinted>2021-08-02T16:00:35Z</cp:lastPrinted>
  <dcterms:created xsi:type="dcterms:W3CDTF">2021-08-02T10:15:26Z</dcterms:created>
  <dcterms:modified xsi:type="dcterms:W3CDTF">2021-08-03T08:01:50Z</dcterms:modified>
</cp:coreProperties>
</file>